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8" r:id="rId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EE69E-F6B3-75F9-113E-84000E29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84B50-8C22-4F4D-8AF7-CE826BCF0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14A754-F8BA-5D65-2348-29C16E4D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22BAAF-7400-80D5-6A95-856AB59E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D9C34-896E-850B-5250-209105AE8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55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B72764-8770-EB38-521C-C5B6D4F9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C9FC8C-1F56-B305-E81A-A29C4D918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0E2583-A39A-6720-4572-A72E2DA3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FD251A-9FB5-046B-1F38-B26A7B9A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C8212C-41FE-A548-C571-EBAB78D9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09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896244B-6097-3DD0-CF7F-C3EADFE18F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A1B0EA-524E-B9AF-868E-87F98959C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92352B-D414-E9AA-E02B-E728E964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8ED591-BBB6-94A2-0748-1268B21B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2DFBD3-0637-33E4-A0C0-4ADF4200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37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0ECE2A-91E4-7CFE-B890-D5CD19D8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1FC46-85B2-288B-9FCF-B8F6F46F0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C58C9E-3F96-EB95-2427-710B65B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8DC10-D03F-C260-916D-D3849707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CFD76D-54A4-E90B-BB83-83425AAA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17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CADAFD-7AB7-3E2F-2E9B-796BB02C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D31058-7F7E-8018-5BD7-F162CB9E6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BE75E7-25E4-D6AF-9AC4-B7A07046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E2842B-5A92-410B-4FFD-9D0E2A6C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585E4E-7A7D-D6E3-BCFA-5F1F1E32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1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201420-107C-9264-24B9-116C31A4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4C790-7A3B-F3CC-ADAC-7DDDF1FAF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1560BB-4FC6-F6A9-CC7E-0F71EDE45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88C56B-B6E9-FD82-7988-8D252FDD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37C5A1-343C-8EBD-ECA5-6C09813C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AF97F8-7576-5BB5-C237-27F14FDD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62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EDEB1B-DB70-5CA1-5386-27BD45435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A17E283-4CDC-9A5B-C47D-7D5986B54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F5393E2-793A-FB51-E7B2-CC4446D98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535C42-6FFD-E060-FC89-7EA50BC878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ABD0EC2-F8FC-B7D1-FCBD-2DA674CE6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94D572-13B6-643F-735E-69BCCF0A1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00E77F2-4A98-B51F-CABF-32C570ED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E7CC8EC-46E4-B64D-928C-3321E990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BFD66-9283-FDAB-482F-0AAB4673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863051-DFC9-336C-AA4A-75CFB2A7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8AFD8-8437-3C4B-7AFD-EF5AAB833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8EDB7E-16F9-C8C3-8B97-2E6FBF14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50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E4F01A4-282E-84E1-7FE8-E135474B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F4CCE2E-6D67-A90B-7005-1CBD9BDA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8DB925-B8D6-B091-C629-A0BBCB422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9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91EF8-4DE3-6748-EC40-7C5DBB22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7DBE1-F189-5E78-FF0B-92D55AA41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4758B8-66AF-C5CF-D55F-16DD65B16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B7C2EC-E826-D205-5982-34AD25FC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F4671E-D9BB-3D0A-176E-B709EC2C0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7874BA-FB4C-0C16-87F3-442B39A22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AC94CD-15EE-8094-E312-324F7C45D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D0BCF3-D810-A183-720A-74C22E6D1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F5734A-6936-FA4F-D0FC-16FEB4656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C29BB6-05D5-4AA2-E2B3-2237BF6D8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9AB8E8-43D3-669D-07EB-FD591269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8AF72-3C0E-86D1-95A2-0DBE6866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31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B4B554-2A58-0E00-C014-D6122396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652E82-9EE9-AC81-F035-626663471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A1B11A-AC54-FAD6-C0E5-E184E050F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D438-3021-4A9D-BDC1-93557B138641}" type="datetimeFigureOut">
              <a:rPr lang="cs-CZ" smtClean="0"/>
              <a:t>20.11.2023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253E5-DEC6-5806-05C9-BAE5D490F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138AFD-48F0-131A-97A9-F461CBAD6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E033-F19D-40ED-8CDE-15535A28F2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wa.cz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8142965-0AAF-CD58-C80C-2204BCA4A4D8}"/>
              </a:ext>
            </a:extLst>
          </p:cNvPr>
          <p:cNvSpPr txBox="1">
            <a:spLocks noChangeArrowheads="1"/>
          </p:cNvSpPr>
          <p:nvPr/>
        </p:nvSpPr>
        <p:spPr>
          <a:xfrm>
            <a:off x="2470144" y="111353"/>
            <a:ext cx="5164410" cy="2634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600" b="1" dirty="0" err="1">
                <a:ea typeface="+mj-ea"/>
                <a:cs typeface="+mj-cs"/>
              </a:rPr>
              <a:t>Strach</a:t>
            </a: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 o </a:t>
            </a:r>
            <a:r>
              <a:rPr lang="en-US" sz="4600" b="1" dirty="0" err="1">
                <a:solidFill>
                  <a:srgbClr val="092991"/>
                </a:solidFill>
                <a:ea typeface="+mj-ea"/>
                <a:cs typeface="+mj-cs"/>
              </a:rPr>
              <a:t>přírodu</a:t>
            </a: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 </a:t>
            </a:r>
            <a:r>
              <a:rPr lang="en-US" sz="4600" b="1" dirty="0" err="1">
                <a:ea typeface="+mj-ea"/>
                <a:cs typeface="+mj-cs"/>
              </a:rPr>
              <a:t>nás</a:t>
            </a:r>
            <a:r>
              <a:rPr lang="en-US" sz="4600" b="1" dirty="0">
                <a:ea typeface="+mj-ea"/>
                <a:cs typeface="+mj-cs"/>
              </a:rPr>
              <a:t> </a:t>
            </a:r>
            <a:r>
              <a:rPr lang="en-US" sz="4600" b="1" dirty="0" err="1">
                <a:ea typeface="+mj-ea"/>
                <a:cs typeface="+mj-cs"/>
              </a:rPr>
              <a:t>spojuje</a:t>
            </a:r>
            <a:r>
              <a:rPr lang="en-US" sz="4600" b="1" dirty="0">
                <a:ea typeface="+mj-ea"/>
                <a:cs typeface="+mj-cs"/>
              </a:rPr>
              <a:t>,</a:t>
            </a: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 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600" b="1" dirty="0" err="1">
                <a:solidFill>
                  <a:srgbClr val="FF0000"/>
                </a:solidFill>
                <a:ea typeface="+mj-ea"/>
                <a:cs typeface="+mj-cs"/>
              </a:rPr>
              <a:t>možná</a:t>
            </a:r>
            <a:r>
              <a:rPr lang="en-US" sz="46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a typeface="+mj-ea"/>
                <a:cs typeface="+mj-cs"/>
              </a:rPr>
              <a:t>řešení</a:t>
            </a:r>
            <a:r>
              <a:rPr lang="en-US" sz="46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endParaRPr lang="cs-CZ" sz="4600" b="1" dirty="0">
              <a:solidFill>
                <a:srgbClr val="FF0000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„</a:t>
            </a:r>
            <a:r>
              <a:rPr lang="en-US" sz="4600" b="1" dirty="0" err="1">
                <a:solidFill>
                  <a:srgbClr val="092991"/>
                </a:solidFill>
                <a:ea typeface="+mj-ea"/>
                <a:cs typeface="+mj-cs"/>
              </a:rPr>
              <a:t>klimatické</a:t>
            </a: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092991"/>
                </a:solidFill>
                <a:ea typeface="+mj-ea"/>
                <a:cs typeface="+mj-cs"/>
              </a:rPr>
              <a:t>krize</a:t>
            </a: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“</a:t>
            </a:r>
            <a:endParaRPr lang="cs-CZ" sz="4600" b="1" dirty="0">
              <a:solidFill>
                <a:srgbClr val="092991"/>
              </a:solidFill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a typeface="+mj-ea"/>
                <a:cs typeface="+mj-cs"/>
              </a:rPr>
              <a:t>nás</a:t>
            </a:r>
            <a:r>
              <a:rPr lang="en-US" sz="4600" b="1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ea typeface="+mj-ea"/>
                <a:cs typeface="+mj-cs"/>
              </a:rPr>
              <a:t>rozdělují</a:t>
            </a:r>
            <a:r>
              <a:rPr lang="en-US" sz="4600" b="1" dirty="0">
                <a:solidFill>
                  <a:srgbClr val="092991"/>
                </a:solidFill>
                <a:ea typeface="+mj-ea"/>
                <a:cs typeface="+mj-cs"/>
              </a:rPr>
              <a:t>…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149A500-7F87-00B1-ADC2-D5D4540715A3}"/>
              </a:ext>
            </a:extLst>
          </p:cNvPr>
          <p:cNvSpPr txBox="1"/>
          <p:nvPr/>
        </p:nvSpPr>
        <p:spPr>
          <a:xfrm>
            <a:off x="2594876" y="2790865"/>
            <a:ext cx="4933637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solidFill>
                  <a:srgbClr val="0070C0"/>
                </a:solidFill>
              </a:rPr>
              <a:t>Mysleme</a:t>
            </a:r>
            <a:r>
              <a:rPr lang="en-US" sz="2400" i="1" dirty="0">
                <a:solidFill>
                  <a:srgbClr val="0070C0"/>
                </a:solidFill>
              </a:rPr>
              <a:t>, </a:t>
            </a:r>
            <a:r>
              <a:rPr lang="en-US" sz="2400" i="1" dirty="0" err="1">
                <a:solidFill>
                  <a:srgbClr val="0070C0"/>
                </a:solidFill>
              </a:rPr>
              <a:t>spolupracujme</a:t>
            </a:r>
            <a:endParaRPr lang="en-US" sz="2400" i="1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70C0"/>
                </a:solidFill>
              </a:rPr>
              <a:t>a </a:t>
            </a:r>
            <a:r>
              <a:rPr lang="en-US" sz="2400" i="1" dirty="0" err="1">
                <a:solidFill>
                  <a:srgbClr val="C00000"/>
                </a:solidFill>
              </a:rPr>
              <a:t>snažme</a:t>
            </a:r>
            <a:r>
              <a:rPr lang="en-US" sz="2400" i="1" dirty="0">
                <a:solidFill>
                  <a:srgbClr val="C00000"/>
                </a:solidFill>
              </a:rPr>
              <a:t> se </a:t>
            </a:r>
            <a:r>
              <a:rPr lang="en-US" sz="2400" i="1" dirty="0" err="1">
                <a:solidFill>
                  <a:srgbClr val="C00000"/>
                </a:solidFill>
              </a:rPr>
              <a:t>posuzovat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solidFill>
                  <a:srgbClr val="C00000"/>
                </a:solidFill>
              </a:rPr>
              <a:t>problém</a:t>
            </a:r>
            <a:r>
              <a:rPr lang="en-US" sz="2400" i="1" dirty="0">
                <a:solidFill>
                  <a:srgbClr val="C00000"/>
                </a:solidFill>
              </a:rPr>
              <a:t> v </a:t>
            </a:r>
            <a:r>
              <a:rPr lang="en-US" sz="2400" i="1" dirty="0" err="1">
                <a:solidFill>
                  <a:srgbClr val="C00000"/>
                </a:solidFill>
              </a:rPr>
              <a:t>širších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i="1" dirty="0" err="1">
                <a:solidFill>
                  <a:srgbClr val="C00000"/>
                </a:solidFill>
              </a:rPr>
              <a:t>souvislostech</a:t>
            </a:r>
            <a:r>
              <a:rPr lang="en-US" sz="2400" i="1" dirty="0">
                <a:solidFill>
                  <a:srgbClr val="C00000"/>
                </a:solidFill>
              </a:rPr>
              <a:t>…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i="1" dirty="0" err="1">
                <a:solidFill>
                  <a:srgbClr val="0070C0"/>
                </a:solidFill>
              </a:rPr>
              <a:t>vodní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blahobyt</a:t>
            </a:r>
            <a:r>
              <a:rPr lang="en-US" sz="2400" i="1" dirty="0">
                <a:solidFill>
                  <a:srgbClr val="0070C0"/>
                </a:solidFill>
              </a:rPr>
              <a:t> ani u </a:t>
            </a:r>
            <a:r>
              <a:rPr lang="en-US" sz="2400" i="1" dirty="0" err="1">
                <a:solidFill>
                  <a:srgbClr val="0070C0"/>
                </a:solidFill>
              </a:rPr>
              <a:t>nás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nebude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trvat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věčně</a:t>
            </a:r>
            <a:r>
              <a:rPr lang="en-US" sz="2400" i="1" dirty="0">
                <a:solidFill>
                  <a:srgbClr val="0070C0"/>
                </a:solidFill>
              </a:rPr>
              <a:t>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</p:txBody>
      </p:sp>
      <p:pic>
        <p:nvPicPr>
          <p:cNvPr id="6" name="Obrázek 5" descr="Obsah obrázku přesýpací hodiny&#10;&#10;Popis byl vytvořen automaticky">
            <a:extLst>
              <a:ext uri="{FF2B5EF4-FFF2-40B4-BE49-F238E27FC236}">
                <a16:creationId xmlns:a16="http://schemas.microsoft.com/office/drawing/2014/main" id="{11BB653F-E0E0-C3B5-1147-97581A378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" r="16715"/>
          <a:stretch/>
        </p:blipFill>
        <p:spPr>
          <a:xfrm>
            <a:off x="7712037" y="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E628BD2-3759-CEFA-45A0-1C9BC684A095}"/>
              </a:ext>
            </a:extLst>
          </p:cNvPr>
          <p:cNvSpPr txBox="1"/>
          <p:nvPr/>
        </p:nvSpPr>
        <p:spPr>
          <a:xfrm>
            <a:off x="8641517" y="258661"/>
            <a:ext cx="45720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800" i="1" dirty="0">
                <a:solidFill>
                  <a:schemeClr val="bg1"/>
                </a:solidFill>
              </a:rPr>
              <a:t>     Vodní toky 2023,</a:t>
            </a:r>
          </a:p>
          <a:p>
            <a:r>
              <a:rPr lang="cs-CZ" altLang="cs-CZ" i="1" dirty="0">
                <a:solidFill>
                  <a:schemeClr val="bg1"/>
                </a:solidFill>
              </a:rPr>
              <a:t> Hradec Králové, 21. – 22. 11. 2023</a:t>
            </a:r>
          </a:p>
          <a:p>
            <a:r>
              <a:rPr lang="cs-CZ" sz="2800" i="1" dirty="0">
                <a:solidFill>
                  <a:schemeClr val="bg1"/>
                </a:solidFill>
              </a:rPr>
              <a:t> </a:t>
            </a:r>
            <a:r>
              <a:rPr lang="cs-CZ" sz="4000" i="1" dirty="0">
                <a:solidFill>
                  <a:srgbClr val="FFFF00"/>
                </a:solidFill>
              </a:rPr>
              <a:t>Pozor, čas běží…</a:t>
            </a:r>
            <a:endParaRPr lang="cs-CZ" sz="4000" dirty="0">
              <a:solidFill>
                <a:srgbClr val="FFFF0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9F55C54-6B2D-043A-F168-A836AF3DDE9B}"/>
              </a:ext>
            </a:extLst>
          </p:cNvPr>
          <p:cNvSpPr txBox="1"/>
          <p:nvPr/>
        </p:nvSpPr>
        <p:spPr>
          <a:xfrm>
            <a:off x="2886554" y="4992321"/>
            <a:ext cx="4409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rgbClr val="C00000"/>
                </a:solidFill>
                <a:ea typeface="Calibri" panose="020F0502020204030204" pitchFamily="34" charset="0"/>
              </a:rPr>
              <a:t>Zrychleme změnu v přístupu a myšlení…, dokud je čas!!</a:t>
            </a:r>
          </a:p>
          <a:p>
            <a:pPr algn="ctr"/>
            <a:r>
              <a:rPr lang="cs-CZ" sz="2400" b="1" i="1" dirty="0">
                <a:solidFill>
                  <a:srgbClr val="C00000"/>
                </a:solidFill>
                <a:ea typeface="Calibri" panose="020F0502020204030204" pitchFamily="34" charset="0"/>
              </a:rPr>
              <a:t>.</a:t>
            </a:r>
          </a:p>
          <a:p>
            <a:pPr algn="ctr"/>
            <a:r>
              <a:rPr lang="cs-CZ" sz="3600" b="1" i="1" dirty="0">
                <a:solidFill>
                  <a:srgbClr val="C00000"/>
                </a:solidFill>
              </a:rPr>
              <a:t>Bez vody to nepůjde…</a:t>
            </a:r>
            <a:endParaRPr lang="cs-CZ" sz="3600" dirty="0">
              <a:solidFill>
                <a:srgbClr val="C00000"/>
              </a:solidFill>
            </a:endParaRPr>
          </a:p>
        </p:txBody>
      </p:sp>
      <p:pic>
        <p:nvPicPr>
          <p:cNvPr id="10" name="Obrázek 9" descr="Obsah obrázku klipart, logo, Grafika, Písmo&#10;&#10;Popis byl vytvořen automaticky">
            <a:extLst>
              <a:ext uri="{FF2B5EF4-FFF2-40B4-BE49-F238E27FC236}">
                <a16:creationId xmlns:a16="http://schemas.microsoft.com/office/drawing/2014/main" id="{690E32A4-A638-B73B-EF1C-F4A139BAA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4324753"/>
            <a:ext cx="1737068" cy="77589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5E0ED37-98F2-4B49-7C9B-FA48000800CA}"/>
              </a:ext>
            </a:extLst>
          </p:cNvPr>
          <p:cNvSpPr txBox="1"/>
          <p:nvPr/>
        </p:nvSpPr>
        <p:spPr>
          <a:xfrm>
            <a:off x="9354791" y="64146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i="1" dirty="0" err="1">
                <a:solidFill>
                  <a:schemeClr val="bg1"/>
                </a:solidFill>
              </a:rPr>
              <a:t>petr.kubala@pvl.cz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" name="Obrázek 2" descr="Obsah obrázku logo&#10;&#10;Popis byl vytvořen automaticky">
            <a:extLst>
              <a:ext uri="{FF2B5EF4-FFF2-40B4-BE49-F238E27FC236}">
                <a16:creationId xmlns:a16="http://schemas.microsoft.com/office/drawing/2014/main" id="{209E269D-E69B-8620-6578-9A3A67539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5" y="903242"/>
            <a:ext cx="1467032" cy="76724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3E2823-CEE0-0D97-B054-6743DA538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160" y="2239534"/>
            <a:ext cx="2060984" cy="687272"/>
          </a:xfrm>
          <a:prstGeom prst="rect">
            <a:avLst/>
          </a:prstGeom>
        </p:spPr>
      </p:pic>
      <p:pic>
        <p:nvPicPr>
          <p:cNvPr id="1026" name="Picture 2" descr="CZWA logo">
            <a:hlinkClick r:id="rId6"/>
            <a:extLst>
              <a:ext uri="{FF2B5EF4-FFF2-40B4-BE49-F238E27FC236}">
                <a16:creationId xmlns:a16="http://schemas.microsoft.com/office/drawing/2014/main" id="{B36D8847-8CAC-3838-11DE-97A0814C8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1" y="3428995"/>
            <a:ext cx="1440401" cy="4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FA90539B-E18A-A31B-56E2-7611864A07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9160" y="5402323"/>
            <a:ext cx="1756899" cy="13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84</Words>
  <Application>Microsoft Office PowerPoint</Application>
  <PresentationFormat>Širokoúhlá obrazovka</PresentationFormat>
  <Paragraphs>15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Kubala Petr</dc:creator>
  <cp:lastModifiedBy>Kubala Petr</cp:lastModifiedBy>
  <cp:revision>1</cp:revision>
  <dcterms:created xsi:type="dcterms:W3CDTF">2023-11-20T12:38:16Z</dcterms:created>
  <dcterms:modified xsi:type="dcterms:W3CDTF">2023-11-20T13:13:57Z</dcterms:modified>
</cp:coreProperties>
</file>